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5" r:id="rId7"/>
    <p:sldId id="261" r:id="rId8"/>
    <p:sldId id="264" r:id="rId9"/>
    <p:sldId id="262" r:id="rId10"/>
    <p:sldId id="263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kan Bozkurt" userId="982ed3d8-c352-45fa-9f96-37f09d2aad44" providerId="ADAL" clId="{9B18A352-A98E-49F9-8C0C-D65DE4B3A0A7}"/>
    <pc:docChg chg="addSld modSld sldOrd">
      <pc:chgData name="Hakan Bozkurt" userId="982ed3d8-c352-45fa-9f96-37f09d2aad44" providerId="ADAL" clId="{9B18A352-A98E-49F9-8C0C-D65DE4B3A0A7}" dt="2023-03-22T09:40:19.547" v="359"/>
      <pc:docMkLst>
        <pc:docMk/>
      </pc:docMkLst>
      <pc:sldChg chg="modSp mod">
        <pc:chgData name="Hakan Bozkurt" userId="982ed3d8-c352-45fa-9f96-37f09d2aad44" providerId="ADAL" clId="{9B18A352-A98E-49F9-8C0C-D65DE4B3A0A7}" dt="2023-03-22T09:33:56.143" v="2" actId="1076"/>
        <pc:sldMkLst>
          <pc:docMk/>
          <pc:sldMk cId="502278731" sldId="258"/>
        </pc:sldMkLst>
        <pc:picChg chg="mod modCrop">
          <ac:chgData name="Hakan Bozkurt" userId="982ed3d8-c352-45fa-9f96-37f09d2aad44" providerId="ADAL" clId="{9B18A352-A98E-49F9-8C0C-D65DE4B3A0A7}" dt="2023-03-22T09:33:56.143" v="2" actId="1076"/>
          <ac:picMkLst>
            <pc:docMk/>
            <pc:sldMk cId="502278731" sldId="258"/>
            <ac:picMk id="6" creationId="{7A7B2EF9-A312-DBAE-4CB6-94FB900C1EA7}"/>
          </ac:picMkLst>
        </pc:picChg>
      </pc:sldChg>
      <pc:sldChg chg="ord">
        <pc:chgData name="Hakan Bozkurt" userId="982ed3d8-c352-45fa-9f96-37f09d2aad44" providerId="ADAL" clId="{9B18A352-A98E-49F9-8C0C-D65DE4B3A0A7}" dt="2023-03-22T09:40:13.019" v="357"/>
        <pc:sldMkLst>
          <pc:docMk/>
          <pc:sldMk cId="3459611290" sldId="259"/>
        </pc:sldMkLst>
      </pc:sldChg>
      <pc:sldChg chg="modSp new mod ord">
        <pc:chgData name="Hakan Bozkurt" userId="982ed3d8-c352-45fa-9f96-37f09d2aad44" providerId="ADAL" clId="{9B18A352-A98E-49F9-8C0C-D65DE4B3A0A7}" dt="2023-03-22T09:40:19.547" v="359"/>
        <pc:sldMkLst>
          <pc:docMk/>
          <pc:sldMk cId="1803748408" sldId="265"/>
        </pc:sldMkLst>
        <pc:spChg chg="mod">
          <ac:chgData name="Hakan Bozkurt" userId="982ed3d8-c352-45fa-9f96-37f09d2aad44" providerId="ADAL" clId="{9B18A352-A98E-49F9-8C0C-D65DE4B3A0A7}" dt="2023-03-22T09:38:04.855" v="10" actId="20577"/>
          <ac:spMkLst>
            <pc:docMk/>
            <pc:sldMk cId="1803748408" sldId="265"/>
            <ac:spMk id="2" creationId="{A56D8593-17C7-D854-9995-92E7ED301C98}"/>
          </ac:spMkLst>
        </pc:spChg>
        <pc:spChg chg="mod">
          <ac:chgData name="Hakan Bozkurt" userId="982ed3d8-c352-45fa-9f96-37f09d2aad44" providerId="ADAL" clId="{9B18A352-A98E-49F9-8C0C-D65DE4B3A0A7}" dt="2023-03-22T09:40:03.951" v="355" actId="20577"/>
          <ac:spMkLst>
            <pc:docMk/>
            <pc:sldMk cId="1803748408" sldId="265"/>
            <ac:spMk id="3" creationId="{D3E5B152-D9F2-5E6F-41D3-C11D2A080F6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Sayfa1!$A$2</c:f>
              <c:strCache>
                <c:ptCount val="1"/>
                <c:pt idx="0">
                  <c:v>Probability</c:v>
                </c:pt>
              </c:strCache>
            </c:strRef>
          </c:cat>
          <c:val>
            <c:numRef>
              <c:f>Sayfa1!$B$2</c:f>
              <c:numCache>
                <c:formatCode>General</c:formatCode>
                <c:ptCount val="1"/>
                <c:pt idx="0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F9-41E2-BAF8-E3AC7406F690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Sayfa1!$A$2</c:f>
              <c:strCache>
                <c:ptCount val="1"/>
                <c:pt idx="0">
                  <c:v>Probability</c:v>
                </c:pt>
              </c:strCache>
            </c:strRef>
          </c:cat>
          <c:val>
            <c:numRef>
              <c:f>Sayfa1!$C$2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F9-41E2-BAF8-E3AC7406F690}"/>
            </c:ext>
          </c:extLst>
        </c:ser>
        <c:ser>
          <c:idx val="2"/>
          <c:order val="2"/>
          <c:tx>
            <c:strRef>
              <c:f>Sayfa1!$D$1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Sayfa1!$A$2</c:f>
              <c:strCache>
                <c:ptCount val="1"/>
                <c:pt idx="0">
                  <c:v>Probability</c:v>
                </c:pt>
              </c:strCache>
            </c:strRef>
          </c:cat>
          <c:val>
            <c:numRef>
              <c:f>Sayfa1!$D$2</c:f>
              <c:numCache>
                <c:formatCode>General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F9-41E2-BAF8-E3AC7406F690}"/>
            </c:ext>
          </c:extLst>
        </c:ser>
        <c:ser>
          <c:idx val="3"/>
          <c:order val="3"/>
          <c:tx>
            <c:strRef>
              <c:f>Sayfa1!$E$1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Sayfa1!$A$2</c:f>
              <c:strCache>
                <c:ptCount val="1"/>
                <c:pt idx="0">
                  <c:v>Probability</c:v>
                </c:pt>
              </c:strCache>
            </c:strRef>
          </c:cat>
          <c:val>
            <c:numRef>
              <c:f>Sayfa1!$E$2</c:f>
              <c:numCache>
                <c:formatCode>General</c:formatCode>
                <c:ptCount val="1"/>
                <c:pt idx="0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F9-41E2-BAF8-E3AC7406F690}"/>
            </c:ext>
          </c:extLst>
        </c:ser>
        <c:ser>
          <c:idx val="4"/>
          <c:order val="4"/>
          <c:tx>
            <c:strRef>
              <c:f>Sayfa1!$F$1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Sayfa1!$A$2</c:f>
              <c:strCache>
                <c:ptCount val="1"/>
                <c:pt idx="0">
                  <c:v>Probability</c:v>
                </c:pt>
              </c:strCache>
            </c:strRef>
          </c:cat>
          <c:val>
            <c:numRef>
              <c:f>Sayfa1!$F$2</c:f>
              <c:numCache>
                <c:formatCode>General</c:formatCode>
                <c:ptCount val="1"/>
                <c:pt idx="0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F9-41E2-BAF8-E3AC7406F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71378688"/>
        <c:axId val="1650571024"/>
      </c:barChart>
      <c:catAx>
        <c:axId val="197137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0571024"/>
        <c:crosses val="autoZero"/>
        <c:auto val="1"/>
        <c:lblAlgn val="ctr"/>
        <c:lblOffset val="100"/>
        <c:noMultiLvlLbl val="0"/>
      </c:catAx>
      <c:valAx>
        <c:axId val="165057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1378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BB635-4613-48BC-93C3-778C01EF88F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A065455-F1F8-491B-8710-DA0E3A45D55E}">
      <dgm:prSet/>
      <dgm:spPr/>
      <dgm:t>
        <a:bodyPr/>
        <a:lstStyle/>
        <a:p>
          <a:r>
            <a:rPr lang="tr-TR"/>
            <a:t>Öğrenme oranı (learning rate): Parametrelerinin ne kadar güncellenecek</a:t>
          </a:r>
          <a:endParaRPr lang="en-US"/>
        </a:p>
      </dgm:t>
    </dgm:pt>
    <dgm:pt modelId="{929F2EB5-3375-4A2B-9D25-ADECFE341360}" type="parTrans" cxnId="{B7174F7A-CD88-4A2F-99F9-9EA5ACE5BEB4}">
      <dgm:prSet/>
      <dgm:spPr/>
      <dgm:t>
        <a:bodyPr/>
        <a:lstStyle/>
        <a:p>
          <a:endParaRPr lang="en-US"/>
        </a:p>
      </dgm:t>
    </dgm:pt>
    <dgm:pt modelId="{194A4228-5C3E-489B-BBA1-EEE5BA36B9FB}" type="sibTrans" cxnId="{B7174F7A-CD88-4A2F-99F9-9EA5ACE5BEB4}">
      <dgm:prSet/>
      <dgm:spPr/>
      <dgm:t>
        <a:bodyPr/>
        <a:lstStyle/>
        <a:p>
          <a:endParaRPr lang="en-US"/>
        </a:p>
      </dgm:t>
    </dgm:pt>
    <dgm:pt modelId="{E52D1CA5-42C1-4E80-A9D5-AE2095C6C74A}">
      <dgm:prSet/>
      <dgm:spPr/>
      <dgm:t>
        <a:bodyPr/>
        <a:lstStyle/>
        <a:p>
          <a:r>
            <a:rPr lang="tr-TR"/>
            <a:t>Ağırlık azaltma (weight decay): Aşırı öğrenmeyi engellemek</a:t>
          </a:r>
          <a:endParaRPr lang="en-US"/>
        </a:p>
      </dgm:t>
    </dgm:pt>
    <dgm:pt modelId="{BF44E9FC-EA34-4EC2-B391-C292413EE831}" type="parTrans" cxnId="{93F8651E-24B9-47CD-80D1-8DECA255A090}">
      <dgm:prSet/>
      <dgm:spPr/>
      <dgm:t>
        <a:bodyPr/>
        <a:lstStyle/>
        <a:p>
          <a:endParaRPr lang="en-US"/>
        </a:p>
      </dgm:t>
    </dgm:pt>
    <dgm:pt modelId="{7156B989-0EA0-4326-A2E9-A2F6D557FDB4}" type="sibTrans" cxnId="{93F8651E-24B9-47CD-80D1-8DECA255A090}">
      <dgm:prSet/>
      <dgm:spPr/>
      <dgm:t>
        <a:bodyPr/>
        <a:lstStyle/>
        <a:p>
          <a:endParaRPr lang="en-US"/>
        </a:p>
      </dgm:t>
    </dgm:pt>
    <dgm:pt modelId="{02A08AB2-E42B-42CD-9ABF-1FD4B7E76519}">
      <dgm:prSet/>
      <dgm:spPr/>
      <dgm:t>
        <a:bodyPr/>
        <a:lstStyle/>
        <a:p>
          <a:r>
            <a:rPr lang="tr-TR"/>
            <a:t>Dropout: Aşırı öğrenmesini engellemek</a:t>
          </a:r>
          <a:endParaRPr lang="en-US"/>
        </a:p>
      </dgm:t>
    </dgm:pt>
    <dgm:pt modelId="{12A82221-F2E8-41A4-89E4-9B1A66E26D03}" type="parTrans" cxnId="{CD5FD15D-8D29-4A33-9869-DE4A2703D6E6}">
      <dgm:prSet/>
      <dgm:spPr/>
      <dgm:t>
        <a:bodyPr/>
        <a:lstStyle/>
        <a:p>
          <a:endParaRPr lang="en-US"/>
        </a:p>
      </dgm:t>
    </dgm:pt>
    <dgm:pt modelId="{CA7C8342-514A-4FF5-8C1B-48F92576DB3A}" type="sibTrans" cxnId="{CD5FD15D-8D29-4A33-9869-DE4A2703D6E6}">
      <dgm:prSet/>
      <dgm:spPr/>
      <dgm:t>
        <a:bodyPr/>
        <a:lstStyle/>
        <a:p>
          <a:endParaRPr lang="en-US"/>
        </a:p>
      </dgm:t>
    </dgm:pt>
    <dgm:pt modelId="{97A7D11B-F2B3-4ADA-B2B7-8C268CCCEB99}">
      <dgm:prSet/>
      <dgm:spPr/>
      <dgm:t>
        <a:bodyPr/>
        <a:lstStyle/>
        <a:p>
          <a:r>
            <a:rPr lang="tr-TR"/>
            <a:t>Epoch sayısı</a:t>
          </a:r>
          <a:endParaRPr lang="en-US"/>
        </a:p>
      </dgm:t>
    </dgm:pt>
    <dgm:pt modelId="{8182F6DC-28BE-45E9-BF8C-36B12862FD34}" type="parTrans" cxnId="{0D3EF5F1-5484-45E1-AD39-A92DA5AA501B}">
      <dgm:prSet/>
      <dgm:spPr/>
      <dgm:t>
        <a:bodyPr/>
        <a:lstStyle/>
        <a:p>
          <a:endParaRPr lang="en-US"/>
        </a:p>
      </dgm:t>
    </dgm:pt>
    <dgm:pt modelId="{3B70A533-9732-46C2-942C-F0394EABACB6}" type="sibTrans" cxnId="{0D3EF5F1-5484-45E1-AD39-A92DA5AA501B}">
      <dgm:prSet/>
      <dgm:spPr/>
      <dgm:t>
        <a:bodyPr/>
        <a:lstStyle/>
        <a:p>
          <a:endParaRPr lang="en-US"/>
        </a:p>
      </dgm:t>
    </dgm:pt>
    <dgm:pt modelId="{A6A3BDD3-46AA-4A6E-B2CB-6B3E387F373C}">
      <dgm:prSet/>
      <dgm:spPr/>
      <dgm:t>
        <a:bodyPr/>
        <a:lstStyle/>
        <a:p>
          <a:r>
            <a:rPr lang="tr-TR"/>
            <a:t>Batch boyutu</a:t>
          </a:r>
          <a:endParaRPr lang="en-US"/>
        </a:p>
      </dgm:t>
    </dgm:pt>
    <dgm:pt modelId="{BB59E0C3-6F7F-473E-B385-8C95943A00ED}" type="parTrans" cxnId="{184EA9D6-6484-4B7D-9C39-3813AEE59AF4}">
      <dgm:prSet/>
      <dgm:spPr/>
      <dgm:t>
        <a:bodyPr/>
        <a:lstStyle/>
        <a:p>
          <a:endParaRPr lang="en-US"/>
        </a:p>
      </dgm:t>
    </dgm:pt>
    <dgm:pt modelId="{27E91AEE-2452-4389-BAFE-31C496AC63D0}" type="sibTrans" cxnId="{184EA9D6-6484-4B7D-9C39-3813AEE59AF4}">
      <dgm:prSet/>
      <dgm:spPr/>
      <dgm:t>
        <a:bodyPr/>
        <a:lstStyle/>
        <a:p>
          <a:endParaRPr lang="en-US"/>
        </a:p>
      </dgm:t>
    </dgm:pt>
    <dgm:pt modelId="{0E531C21-904F-4C3A-AD8A-46DE0C8B5EBB}">
      <dgm:prSet/>
      <dgm:spPr/>
      <dgm:t>
        <a:bodyPr/>
        <a:lstStyle/>
        <a:p>
          <a:r>
            <a:rPr lang="tr-TR"/>
            <a:t>Aktivasyon fonksiyonları</a:t>
          </a:r>
          <a:endParaRPr lang="en-US"/>
        </a:p>
      </dgm:t>
    </dgm:pt>
    <dgm:pt modelId="{8D440E67-D026-427E-9A57-ADBB90B44EE6}" type="parTrans" cxnId="{720D88CF-54ED-4BBF-8FEB-2DCD6D96EE41}">
      <dgm:prSet/>
      <dgm:spPr/>
      <dgm:t>
        <a:bodyPr/>
        <a:lstStyle/>
        <a:p>
          <a:endParaRPr lang="en-US"/>
        </a:p>
      </dgm:t>
    </dgm:pt>
    <dgm:pt modelId="{35BBFF6E-AC2E-4F92-B09A-F1807EDF629B}" type="sibTrans" cxnId="{720D88CF-54ED-4BBF-8FEB-2DCD6D96EE41}">
      <dgm:prSet/>
      <dgm:spPr/>
      <dgm:t>
        <a:bodyPr/>
        <a:lstStyle/>
        <a:p>
          <a:endParaRPr lang="en-US"/>
        </a:p>
      </dgm:t>
    </dgm:pt>
    <dgm:pt modelId="{486D3EB8-86AC-409E-98A8-DCA24825EF74}" type="pres">
      <dgm:prSet presAssocID="{572BB635-4613-48BC-93C3-778C01EF88FB}" presName="vert0" presStyleCnt="0">
        <dgm:presLayoutVars>
          <dgm:dir/>
          <dgm:animOne val="branch"/>
          <dgm:animLvl val="lvl"/>
        </dgm:presLayoutVars>
      </dgm:prSet>
      <dgm:spPr/>
    </dgm:pt>
    <dgm:pt modelId="{144E7249-8E36-48B9-A2DC-B2F3F18BFB8A}" type="pres">
      <dgm:prSet presAssocID="{BA065455-F1F8-491B-8710-DA0E3A45D55E}" presName="thickLine" presStyleLbl="alignNode1" presStyleIdx="0" presStyleCnt="6"/>
      <dgm:spPr/>
    </dgm:pt>
    <dgm:pt modelId="{8C8DC847-8A49-42AA-BF2B-DFBE05159B88}" type="pres">
      <dgm:prSet presAssocID="{BA065455-F1F8-491B-8710-DA0E3A45D55E}" presName="horz1" presStyleCnt="0"/>
      <dgm:spPr/>
    </dgm:pt>
    <dgm:pt modelId="{47C984E5-30F6-4F88-83C4-382D2EA21DD7}" type="pres">
      <dgm:prSet presAssocID="{BA065455-F1F8-491B-8710-DA0E3A45D55E}" presName="tx1" presStyleLbl="revTx" presStyleIdx="0" presStyleCnt="6"/>
      <dgm:spPr/>
    </dgm:pt>
    <dgm:pt modelId="{8D9EBFEF-3EA1-4719-942E-AEEA5D915996}" type="pres">
      <dgm:prSet presAssocID="{BA065455-F1F8-491B-8710-DA0E3A45D55E}" presName="vert1" presStyleCnt="0"/>
      <dgm:spPr/>
    </dgm:pt>
    <dgm:pt modelId="{3DC5E13A-5CB7-4EB2-80A7-1FE2E9B333D9}" type="pres">
      <dgm:prSet presAssocID="{E52D1CA5-42C1-4E80-A9D5-AE2095C6C74A}" presName="thickLine" presStyleLbl="alignNode1" presStyleIdx="1" presStyleCnt="6"/>
      <dgm:spPr/>
    </dgm:pt>
    <dgm:pt modelId="{CF9DB734-A7EB-4736-A689-616C88BA40D5}" type="pres">
      <dgm:prSet presAssocID="{E52D1CA5-42C1-4E80-A9D5-AE2095C6C74A}" presName="horz1" presStyleCnt="0"/>
      <dgm:spPr/>
    </dgm:pt>
    <dgm:pt modelId="{80B6FE15-47C4-4C71-ADA2-1D7F75901B8C}" type="pres">
      <dgm:prSet presAssocID="{E52D1CA5-42C1-4E80-A9D5-AE2095C6C74A}" presName="tx1" presStyleLbl="revTx" presStyleIdx="1" presStyleCnt="6"/>
      <dgm:spPr/>
    </dgm:pt>
    <dgm:pt modelId="{D38F142D-8C26-40EF-B9BD-2499B643AAF9}" type="pres">
      <dgm:prSet presAssocID="{E52D1CA5-42C1-4E80-A9D5-AE2095C6C74A}" presName="vert1" presStyleCnt="0"/>
      <dgm:spPr/>
    </dgm:pt>
    <dgm:pt modelId="{9EACEB4E-472B-46A1-B7C4-B9BCE41646B2}" type="pres">
      <dgm:prSet presAssocID="{02A08AB2-E42B-42CD-9ABF-1FD4B7E76519}" presName="thickLine" presStyleLbl="alignNode1" presStyleIdx="2" presStyleCnt="6"/>
      <dgm:spPr/>
    </dgm:pt>
    <dgm:pt modelId="{67F68662-8298-4B1C-937F-C1D0EBE0949B}" type="pres">
      <dgm:prSet presAssocID="{02A08AB2-E42B-42CD-9ABF-1FD4B7E76519}" presName="horz1" presStyleCnt="0"/>
      <dgm:spPr/>
    </dgm:pt>
    <dgm:pt modelId="{6273782B-A75A-4345-87F4-28AD12F65A00}" type="pres">
      <dgm:prSet presAssocID="{02A08AB2-E42B-42CD-9ABF-1FD4B7E76519}" presName="tx1" presStyleLbl="revTx" presStyleIdx="2" presStyleCnt="6"/>
      <dgm:spPr/>
    </dgm:pt>
    <dgm:pt modelId="{7C81C692-1094-4F52-941E-BA9F21CD7977}" type="pres">
      <dgm:prSet presAssocID="{02A08AB2-E42B-42CD-9ABF-1FD4B7E76519}" presName="vert1" presStyleCnt="0"/>
      <dgm:spPr/>
    </dgm:pt>
    <dgm:pt modelId="{C439C1D6-95F8-49E2-B0E3-49EA126ED779}" type="pres">
      <dgm:prSet presAssocID="{97A7D11B-F2B3-4ADA-B2B7-8C268CCCEB99}" presName="thickLine" presStyleLbl="alignNode1" presStyleIdx="3" presStyleCnt="6"/>
      <dgm:spPr/>
    </dgm:pt>
    <dgm:pt modelId="{6D59BAF0-0729-409A-9379-13E31D10F577}" type="pres">
      <dgm:prSet presAssocID="{97A7D11B-F2B3-4ADA-B2B7-8C268CCCEB99}" presName="horz1" presStyleCnt="0"/>
      <dgm:spPr/>
    </dgm:pt>
    <dgm:pt modelId="{70F1E672-121C-4787-B6E1-F0B1C41A6156}" type="pres">
      <dgm:prSet presAssocID="{97A7D11B-F2B3-4ADA-B2B7-8C268CCCEB99}" presName="tx1" presStyleLbl="revTx" presStyleIdx="3" presStyleCnt="6"/>
      <dgm:spPr/>
    </dgm:pt>
    <dgm:pt modelId="{25ADB193-89B0-4D20-B595-839246C5FAC9}" type="pres">
      <dgm:prSet presAssocID="{97A7D11B-F2B3-4ADA-B2B7-8C268CCCEB99}" presName="vert1" presStyleCnt="0"/>
      <dgm:spPr/>
    </dgm:pt>
    <dgm:pt modelId="{6C205934-3A4E-43DF-8344-CB40E1B186D9}" type="pres">
      <dgm:prSet presAssocID="{A6A3BDD3-46AA-4A6E-B2CB-6B3E387F373C}" presName="thickLine" presStyleLbl="alignNode1" presStyleIdx="4" presStyleCnt="6"/>
      <dgm:spPr/>
    </dgm:pt>
    <dgm:pt modelId="{8D25F41F-1266-4825-B9E6-36B929330626}" type="pres">
      <dgm:prSet presAssocID="{A6A3BDD3-46AA-4A6E-B2CB-6B3E387F373C}" presName="horz1" presStyleCnt="0"/>
      <dgm:spPr/>
    </dgm:pt>
    <dgm:pt modelId="{CA48A7B4-431D-46B1-8B73-CF7038925620}" type="pres">
      <dgm:prSet presAssocID="{A6A3BDD3-46AA-4A6E-B2CB-6B3E387F373C}" presName="tx1" presStyleLbl="revTx" presStyleIdx="4" presStyleCnt="6"/>
      <dgm:spPr/>
    </dgm:pt>
    <dgm:pt modelId="{F5B0DF0F-956D-4FD0-9FD6-5245A37F49F2}" type="pres">
      <dgm:prSet presAssocID="{A6A3BDD3-46AA-4A6E-B2CB-6B3E387F373C}" presName="vert1" presStyleCnt="0"/>
      <dgm:spPr/>
    </dgm:pt>
    <dgm:pt modelId="{BB6BA8AF-DF9B-4743-8C2B-EEE6B936FDC2}" type="pres">
      <dgm:prSet presAssocID="{0E531C21-904F-4C3A-AD8A-46DE0C8B5EBB}" presName="thickLine" presStyleLbl="alignNode1" presStyleIdx="5" presStyleCnt="6"/>
      <dgm:spPr/>
    </dgm:pt>
    <dgm:pt modelId="{7EBC8DD9-1FF0-442A-89A1-4DC00725DCC9}" type="pres">
      <dgm:prSet presAssocID="{0E531C21-904F-4C3A-AD8A-46DE0C8B5EBB}" presName="horz1" presStyleCnt="0"/>
      <dgm:spPr/>
    </dgm:pt>
    <dgm:pt modelId="{700254CC-A570-4046-A909-9B56BF22D7A5}" type="pres">
      <dgm:prSet presAssocID="{0E531C21-904F-4C3A-AD8A-46DE0C8B5EBB}" presName="tx1" presStyleLbl="revTx" presStyleIdx="5" presStyleCnt="6"/>
      <dgm:spPr/>
    </dgm:pt>
    <dgm:pt modelId="{C1D297FD-8718-4088-A325-7FC3E74610FF}" type="pres">
      <dgm:prSet presAssocID="{0E531C21-904F-4C3A-AD8A-46DE0C8B5EBB}" presName="vert1" presStyleCnt="0"/>
      <dgm:spPr/>
    </dgm:pt>
  </dgm:ptLst>
  <dgm:cxnLst>
    <dgm:cxn modelId="{93F8651E-24B9-47CD-80D1-8DECA255A090}" srcId="{572BB635-4613-48BC-93C3-778C01EF88FB}" destId="{E52D1CA5-42C1-4E80-A9D5-AE2095C6C74A}" srcOrd="1" destOrd="0" parTransId="{BF44E9FC-EA34-4EC2-B391-C292413EE831}" sibTransId="{7156B989-0EA0-4326-A2E9-A2F6D557FDB4}"/>
    <dgm:cxn modelId="{CD5FD15D-8D29-4A33-9869-DE4A2703D6E6}" srcId="{572BB635-4613-48BC-93C3-778C01EF88FB}" destId="{02A08AB2-E42B-42CD-9ABF-1FD4B7E76519}" srcOrd="2" destOrd="0" parTransId="{12A82221-F2E8-41A4-89E4-9B1A66E26D03}" sibTransId="{CA7C8342-514A-4FF5-8C1B-48F92576DB3A}"/>
    <dgm:cxn modelId="{87907C76-741D-4022-9105-B26E63568C7D}" type="presOf" srcId="{97A7D11B-F2B3-4ADA-B2B7-8C268CCCEB99}" destId="{70F1E672-121C-4787-B6E1-F0B1C41A6156}" srcOrd="0" destOrd="0" presId="urn:microsoft.com/office/officeart/2008/layout/LinedList"/>
    <dgm:cxn modelId="{B7174F7A-CD88-4A2F-99F9-9EA5ACE5BEB4}" srcId="{572BB635-4613-48BC-93C3-778C01EF88FB}" destId="{BA065455-F1F8-491B-8710-DA0E3A45D55E}" srcOrd="0" destOrd="0" parTransId="{929F2EB5-3375-4A2B-9D25-ADECFE341360}" sibTransId="{194A4228-5C3E-489B-BBA1-EEE5BA36B9FB}"/>
    <dgm:cxn modelId="{E783FC8A-BDB9-4A9C-9932-0727CB0E24D3}" type="presOf" srcId="{572BB635-4613-48BC-93C3-778C01EF88FB}" destId="{486D3EB8-86AC-409E-98A8-DCA24825EF74}" srcOrd="0" destOrd="0" presId="urn:microsoft.com/office/officeart/2008/layout/LinedList"/>
    <dgm:cxn modelId="{645F6996-682A-4521-8BB2-1C05D477052C}" type="presOf" srcId="{0E531C21-904F-4C3A-AD8A-46DE0C8B5EBB}" destId="{700254CC-A570-4046-A909-9B56BF22D7A5}" srcOrd="0" destOrd="0" presId="urn:microsoft.com/office/officeart/2008/layout/LinedList"/>
    <dgm:cxn modelId="{1A191B99-AD62-47FC-BD00-A9E1436546A5}" type="presOf" srcId="{02A08AB2-E42B-42CD-9ABF-1FD4B7E76519}" destId="{6273782B-A75A-4345-87F4-28AD12F65A00}" srcOrd="0" destOrd="0" presId="urn:microsoft.com/office/officeart/2008/layout/LinedList"/>
    <dgm:cxn modelId="{2A37D8C7-7C1A-43EA-9295-A29F2A7D0300}" type="presOf" srcId="{A6A3BDD3-46AA-4A6E-B2CB-6B3E387F373C}" destId="{CA48A7B4-431D-46B1-8B73-CF7038925620}" srcOrd="0" destOrd="0" presId="urn:microsoft.com/office/officeart/2008/layout/LinedList"/>
    <dgm:cxn modelId="{42A476CA-9880-4774-AADF-2722FE848695}" type="presOf" srcId="{BA065455-F1F8-491B-8710-DA0E3A45D55E}" destId="{47C984E5-30F6-4F88-83C4-382D2EA21DD7}" srcOrd="0" destOrd="0" presId="urn:microsoft.com/office/officeart/2008/layout/LinedList"/>
    <dgm:cxn modelId="{720D88CF-54ED-4BBF-8FEB-2DCD6D96EE41}" srcId="{572BB635-4613-48BC-93C3-778C01EF88FB}" destId="{0E531C21-904F-4C3A-AD8A-46DE0C8B5EBB}" srcOrd="5" destOrd="0" parTransId="{8D440E67-D026-427E-9A57-ADBB90B44EE6}" sibTransId="{35BBFF6E-AC2E-4F92-B09A-F1807EDF629B}"/>
    <dgm:cxn modelId="{184EA9D6-6484-4B7D-9C39-3813AEE59AF4}" srcId="{572BB635-4613-48BC-93C3-778C01EF88FB}" destId="{A6A3BDD3-46AA-4A6E-B2CB-6B3E387F373C}" srcOrd="4" destOrd="0" parTransId="{BB59E0C3-6F7F-473E-B385-8C95943A00ED}" sibTransId="{27E91AEE-2452-4389-BAFE-31C496AC63D0}"/>
    <dgm:cxn modelId="{027754F1-CF41-4934-9CCE-E1282EA1A725}" type="presOf" srcId="{E52D1CA5-42C1-4E80-A9D5-AE2095C6C74A}" destId="{80B6FE15-47C4-4C71-ADA2-1D7F75901B8C}" srcOrd="0" destOrd="0" presId="urn:microsoft.com/office/officeart/2008/layout/LinedList"/>
    <dgm:cxn modelId="{0D3EF5F1-5484-45E1-AD39-A92DA5AA501B}" srcId="{572BB635-4613-48BC-93C3-778C01EF88FB}" destId="{97A7D11B-F2B3-4ADA-B2B7-8C268CCCEB99}" srcOrd="3" destOrd="0" parTransId="{8182F6DC-28BE-45E9-BF8C-36B12862FD34}" sibTransId="{3B70A533-9732-46C2-942C-F0394EABACB6}"/>
    <dgm:cxn modelId="{44EB20D0-C7BC-44D2-87D8-90F97AFE4BEC}" type="presParOf" srcId="{486D3EB8-86AC-409E-98A8-DCA24825EF74}" destId="{144E7249-8E36-48B9-A2DC-B2F3F18BFB8A}" srcOrd="0" destOrd="0" presId="urn:microsoft.com/office/officeart/2008/layout/LinedList"/>
    <dgm:cxn modelId="{EB1BCC6F-D6A0-4CB5-9E41-FE76866D3605}" type="presParOf" srcId="{486D3EB8-86AC-409E-98A8-DCA24825EF74}" destId="{8C8DC847-8A49-42AA-BF2B-DFBE05159B88}" srcOrd="1" destOrd="0" presId="urn:microsoft.com/office/officeart/2008/layout/LinedList"/>
    <dgm:cxn modelId="{F86FB915-46F9-445B-81F3-364F2BE39079}" type="presParOf" srcId="{8C8DC847-8A49-42AA-BF2B-DFBE05159B88}" destId="{47C984E5-30F6-4F88-83C4-382D2EA21DD7}" srcOrd="0" destOrd="0" presId="urn:microsoft.com/office/officeart/2008/layout/LinedList"/>
    <dgm:cxn modelId="{E0339868-9D9F-4EEC-BD1A-4721E648E679}" type="presParOf" srcId="{8C8DC847-8A49-42AA-BF2B-DFBE05159B88}" destId="{8D9EBFEF-3EA1-4719-942E-AEEA5D915996}" srcOrd="1" destOrd="0" presId="urn:microsoft.com/office/officeart/2008/layout/LinedList"/>
    <dgm:cxn modelId="{EB5AC819-490C-4065-AE18-EEA3417492B4}" type="presParOf" srcId="{486D3EB8-86AC-409E-98A8-DCA24825EF74}" destId="{3DC5E13A-5CB7-4EB2-80A7-1FE2E9B333D9}" srcOrd="2" destOrd="0" presId="urn:microsoft.com/office/officeart/2008/layout/LinedList"/>
    <dgm:cxn modelId="{E3C3F337-65A9-40F9-A23A-132B0E9AD96E}" type="presParOf" srcId="{486D3EB8-86AC-409E-98A8-DCA24825EF74}" destId="{CF9DB734-A7EB-4736-A689-616C88BA40D5}" srcOrd="3" destOrd="0" presId="urn:microsoft.com/office/officeart/2008/layout/LinedList"/>
    <dgm:cxn modelId="{C5423061-9868-40B2-B94D-6D2745C44629}" type="presParOf" srcId="{CF9DB734-A7EB-4736-A689-616C88BA40D5}" destId="{80B6FE15-47C4-4C71-ADA2-1D7F75901B8C}" srcOrd="0" destOrd="0" presId="urn:microsoft.com/office/officeart/2008/layout/LinedList"/>
    <dgm:cxn modelId="{5657EDB1-B39F-43C8-B07C-8A195F783F08}" type="presParOf" srcId="{CF9DB734-A7EB-4736-A689-616C88BA40D5}" destId="{D38F142D-8C26-40EF-B9BD-2499B643AAF9}" srcOrd="1" destOrd="0" presId="urn:microsoft.com/office/officeart/2008/layout/LinedList"/>
    <dgm:cxn modelId="{409CAE0C-E195-4FAC-ACEA-4AA75EC4993F}" type="presParOf" srcId="{486D3EB8-86AC-409E-98A8-DCA24825EF74}" destId="{9EACEB4E-472B-46A1-B7C4-B9BCE41646B2}" srcOrd="4" destOrd="0" presId="urn:microsoft.com/office/officeart/2008/layout/LinedList"/>
    <dgm:cxn modelId="{C7FD4199-9C5C-4C3E-98AB-FB6229716018}" type="presParOf" srcId="{486D3EB8-86AC-409E-98A8-DCA24825EF74}" destId="{67F68662-8298-4B1C-937F-C1D0EBE0949B}" srcOrd="5" destOrd="0" presId="urn:microsoft.com/office/officeart/2008/layout/LinedList"/>
    <dgm:cxn modelId="{1C3C6DB6-459A-4711-852E-282144F5A776}" type="presParOf" srcId="{67F68662-8298-4B1C-937F-C1D0EBE0949B}" destId="{6273782B-A75A-4345-87F4-28AD12F65A00}" srcOrd="0" destOrd="0" presId="urn:microsoft.com/office/officeart/2008/layout/LinedList"/>
    <dgm:cxn modelId="{F6F77320-A384-4310-9F38-A74B4920C39E}" type="presParOf" srcId="{67F68662-8298-4B1C-937F-C1D0EBE0949B}" destId="{7C81C692-1094-4F52-941E-BA9F21CD7977}" srcOrd="1" destOrd="0" presId="urn:microsoft.com/office/officeart/2008/layout/LinedList"/>
    <dgm:cxn modelId="{9DDFD76B-892A-48C2-A79C-24549701C752}" type="presParOf" srcId="{486D3EB8-86AC-409E-98A8-DCA24825EF74}" destId="{C439C1D6-95F8-49E2-B0E3-49EA126ED779}" srcOrd="6" destOrd="0" presId="urn:microsoft.com/office/officeart/2008/layout/LinedList"/>
    <dgm:cxn modelId="{D58562E5-4455-4B81-99EA-AB41E1F07ED9}" type="presParOf" srcId="{486D3EB8-86AC-409E-98A8-DCA24825EF74}" destId="{6D59BAF0-0729-409A-9379-13E31D10F577}" srcOrd="7" destOrd="0" presId="urn:microsoft.com/office/officeart/2008/layout/LinedList"/>
    <dgm:cxn modelId="{B533BF75-BB32-43F8-82A6-2D8EA862CBC5}" type="presParOf" srcId="{6D59BAF0-0729-409A-9379-13E31D10F577}" destId="{70F1E672-121C-4787-B6E1-F0B1C41A6156}" srcOrd="0" destOrd="0" presId="urn:microsoft.com/office/officeart/2008/layout/LinedList"/>
    <dgm:cxn modelId="{E350966F-0D23-4B62-803B-CC983799D395}" type="presParOf" srcId="{6D59BAF0-0729-409A-9379-13E31D10F577}" destId="{25ADB193-89B0-4D20-B595-839246C5FAC9}" srcOrd="1" destOrd="0" presId="urn:microsoft.com/office/officeart/2008/layout/LinedList"/>
    <dgm:cxn modelId="{740C9294-8F01-418D-BD3B-7EB4EDB84007}" type="presParOf" srcId="{486D3EB8-86AC-409E-98A8-DCA24825EF74}" destId="{6C205934-3A4E-43DF-8344-CB40E1B186D9}" srcOrd="8" destOrd="0" presId="urn:microsoft.com/office/officeart/2008/layout/LinedList"/>
    <dgm:cxn modelId="{93316B64-4590-43A7-89ED-9882161C974F}" type="presParOf" srcId="{486D3EB8-86AC-409E-98A8-DCA24825EF74}" destId="{8D25F41F-1266-4825-B9E6-36B929330626}" srcOrd="9" destOrd="0" presId="urn:microsoft.com/office/officeart/2008/layout/LinedList"/>
    <dgm:cxn modelId="{B8E8F657-15D7-4AB8-813C-AE1D2F687878}" type="presParOf" srcId="{8D25F41F-1266-4825-B9E6-36B929330626}" destId="{CA48A7B4-431D-46B1-8B73-CF7038925620}" srcOrd="0" destOrd="0" presId="urn:microsoft.com/office/officeart/2008/layout/LinedList"/>
    <dgm:cxn modelId="{5F51078C-9C25-40F3-BAE0-93B893C0BFC2}" type="presParOf" srcId="{8D25F41F-1266-4825-B9E6-36B929330626}" destId="{F5B0DF0F-956D-4FD0-9FD6-5245A37F49F2}" srcOrd="1" destOrd="0" presId="urn:microsoft.com/office/officeart/2008/layout/LinedList"/>
    <dgm:cxn modelId="{8D751797-9812-4382-8863-D935FDF80924}" type="presParOf" srcId="{486D3EB8-86AC-409E-98A8-DCA24825EF74}" destId="{BB6BA8AF-DF9B-4743-8C2B-EEE6B936FDC2}" srcOrd="10" destOrd="0" presId="urn:microsoft.com/office/officeart/2008/layout/LinedList"/>
    <dgm:cxn modelId="{B8C27D7F-973F-43B8-9BB0-824D8ED258D6}" type="presParOf" srcId="{486D3EB8-86AC-409E-98A8-DCA24825EF74}" destId="{7EBC8DD9-1FF0-442A-89A1-4DC00725DCC9}" srcOrd="11" destOrd="0" presId="urn:microsoft.com/office/officeart/2008/layout/LinedList"/>
    <dgm:cxn modelId="{C8B523F2-B10F-43CA-A1C5-A33ABBB36020}" type="presParOf" srcId="{7EBC8DD9-1FF0-442A-89A1-4DC00725DCC9}" destId="{700254CC-A570-4046-A909-9B56BF22D7A5}" srcOrd="0" destOrd="0" presId="urn:microsoft.com/office/officeart/2008/layout/LinedList"/>
    <dgm:cxn modelId="{5E548CB0-33C7-4C9F-AD49-4BE37707C9C0}" type="presParOf" srcId="{7EBC8DD9-1FF0-442A-89A1-4DC00725DCC9}" destId="{C1D297FD-8718-4088-A325-7FC3E74610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E7249-8E36-48B9-A2DC-B2F3F18BFB8A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984E5-30F6-4F88-83C4-382D2EA21DD7}">
      <dsp:nvSpPr>
        <dsp:cNvPr id="0" name=""/>
        <dsp:cNvSpPr/>
      </dsp:nvSpPr>
      <dsp:spPr>
        <a:xfrm>
          <a:off x="0" y="2700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Öğrenme oranı (learning rate): Parametrelerinin ne kadar güncellenecek</a:t>
          </a:r>
          <a:endParaRPr lang="en-US" sz="2500" kern="1200"/>
        </a:p>
      </dsp:txBody>
      <dsp:txXfrm>
        <a:off x="0" y="2700"/>
        <a:ext cx="6291714" cy="920888"/>
      </dsp:txXfrm>
    </dsp:sp>
    <dsp:sp modelId="{3DC5E13A-5CB7-4EB2-80A7-1FE2E9B333D9}">
      <dsp:nvSpPr>
        <dsp:cNvPr id="0" name=""/>
        <dsp:cNvSpPr/>
      </dsp:nvSpPr>
      <dsp:spPr>
        <a:xfrm>
          <a:off x="0" y="923589"/>
          <a:ext cx="6291714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6FE15-47C4-4C71-ADA2-1D7F75901B8C}">
      <dsp:nvSpPr>
        <dsp:cNvPr id="0" name=""/>
        <dsp:cNvSpPr/>
      </dsp:nvSpPr>
      <dsp:spPr>
        <a:xfrm>
          <a:off x="0" y="923589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Ağırlık azaltma (weight decay): Aşırı öğrenmeyi engellemek</a:t>
          </a:r>
          <a:endParaRPr lang="en-US" sz="2500" kern="1200"/>
        </a:p>
      </dsp:txBody>
      <dsp:txXfrm>
        <a:off x="0" y="923589"/>
        <a:ext cx="6291714" cy="920888"/>
      </dsp:txXfrm>
    </dsp:sp>
    <dsp:sp modelId="{9EACEB4E-472B-46A1-B7C4-B9BCE41646B2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3782B-A75A-4345-87F4-28AD12F65A00}">
      <dsp:nvSpPr>
        <dsp:cNvPr id="0" name=""/>
        <dsp:cNvSpPr/>
      </dsp:nvSpPr>
      <dsp:spPr>
        <a:xfrm>
          <a:off x="0" y="1844478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Dropout: Aşırı öğrenmesini engellemek</a:t>
          </a:r>
          <a:endParaRPr lang="en-US" sz="2500" kern="1200"/>
        </a:p>
      </dsp:txBody>
      <dsp:txXfrm>
        <a:off x="0" y="1844478"/>
        <a:ext cx="6291714" cy="920888"/>
      </dsp:txXfrm>
    </dsp:sp>
    <dsp:sp modelId="{C439C1D6-95F8-49E2-B0E3-49EA126ED779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1E672-121C-4787-B6E1-F0B1C41A6156}">
      <dsp:nvSpPr>
        <dsp:cNvPr id="0" name=""/>
        <dsp:cNvSpPr/>
      </dsp:nvSpPr>
      <dsp:spPr>
        <a:xfrm>
          <a:off x="0" y="2765367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Epoch sayısı</a:t>
          </a:r>
          <a:endParaRPr lang="en-US" sz="2500" kern="1200"/>
        </a:p>
      </dsp:txBody>
      <dsp:txXfrm>
        <a:off x="0" y="2765367"/>
        <a:ext cx="6291714" cy="920888"/>
      </dsp:txXfrm>
    </dsp:sp>
    <dsp:sp modelId="{6C205934-3A4E-43DF-8344-CB40E1B186D9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8A7B4-431D-46B1-8B73-CF7038925620}">
      <dsp:nvSpPr>
        <dsp:cNvPr id="0" name=""/>
        <dsp:cNvSpPr/>
      </dsp:nvSpPr>
      <dsp:spPr>
        <a:xfrm>
          <a:off x="0" y="3686256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Batch boyutu</a:t>
          </a:r>
          <a:endParaRPr lang="en-US" sz="2500" kern="1200"/>
        </a:p>
      </dsp:txBody>
      <dsp:txXfrm>
        <a:off x="0" y="3686256"/>
        <a:ext cx="6291714" cy="920888"/>
      </dsp:txXfrm>
    </dsp:sp>
    <dsp:sp modelId="{BB6BA8AF-DF9B-4743-8C2B-EEE6B936FDC2}">
      <dsp:nvSpPr>
        <dsp:cNvPr id="0" name=""/>
        <dsp:cNvSpPr/>
      </dsp:nvSpPr>
      <dsp:spPr>
        <a:xfrm>
          <a:off x="0" y="4607145"/>
          <a:ext cx="629171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254CC-A570-4046-A909-9B56BF22D7A5}">
      <dsp:nvSpPr>
        <dsp:cNvPr id="0" name=""/>
        <dsp:cNvSpPr/>
      </dsp:nvSpPr>
      <dsp:spPr>
        <a:xfrm>
          <a:off x="0" y="4607145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Aktivasyon fonksiyonları</a:t>
          </a:r>
          <a:endParaRPr lang="en-US" sz="2500" kern="1200"/>
        </a:p>
      </dsp:txBody>
      <dsp:txXfrm>
        <a:off x="0" y="4607145"/>
        <a:ext cx="6291714" cy="920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B9E720-C41B-6ED3-958B-F1BE378C7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7D68B21-852B-292F-A89A-6F4374DA9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1FF3E1C-75BC-8DBF-2D98-E6788385A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A588ED-5BE2-58C3-DAA5-0508F0B2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E6EF20B-D86A-66A9-1278-2017E9B10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108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69F531-B7AD-5E3A-6141-3F585CB4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8E104F-7EE1-1C4A-97D6-7CDB115BD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E89795F-DD96-918A-906F-10BAE7E7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D8AC40-B30F-DB4B-B4FB-D12A3B097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B86E519-A5DB-22CE-75F7-BCF61BB4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5583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6E937C2-DB36-9453-4C5B-333B668AF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1088720-61C4-F1EC-1126-A5BC250D8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47FB2E-9329-7287-7D5F-C2C28A80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C92B9CB-3F31-1EC2-6F55-A08F7E25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5E46CFE-25E1-EFAE-9D18-18301FF0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738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3E4500-FEE8-9F9E-DC1C-F97A24A2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E6833B-D7B5-CA14-D24F-2BEE30A72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0A8643-2BC1-2DAD-1CB6-464CBF203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8059DE-0211-32A4-9D86-DA5E37BE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2F2DAE8-C649-6E22-64A4-38126BD0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672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163095-4F13-ACD8-53CE-14C23653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DF9EBC2-B5E8-4784-9AC8-1B4EC3157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94D8451-D0A0-0B6B-F20F-5429046E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D1A6C6C-EF60-8CAA-B863-59508C6B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82DB00B-5453-2DA3-88D7-89A5CCCA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6065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7E88A3-AADA-9316-6EC8-E16CD209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65ACD83-DB65-F4DF-7D81-175F3C1DB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6F93E94-BBF3-E358-4172-F6F5ABC35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CAD411F-EE4B-7D93-3308-68691077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7E9FE40-C29A-038F-5EA6-053D4B1DE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AADF7BE-D39E-AC81-A99B-69ED6210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481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F7FE5-55B5-6EF3-F639-DF4823E0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98F58BE-370E-CC31-E9A5-95520B40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B85DA09-F991-5E97-6631-2D6A64C2D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FB6F31A-5BC4-C32F-F1BA-97618BB14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4EEF0B3-AED9-754C-01E5-ECBC3CEEF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5F9C4EF-B0DF-E016-D6AB-831FEAE5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A6481E2-99E4-E2C0-7757-D933DC096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890C189-C3A3-DB32-5ED8-07B1A717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808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3C586D-A10D-3AA8-75FB-39501B78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4DFB9343-1B50-4CB8-6DA9-9D40F993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7CB54DF-4474-AEEC-3CEC-FD6B22C8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2550CCA-5199-AEDD-9D54-37766E46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549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F5F9D59-EB8A-6B83-BEA0-5D479B0B8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89E4F71-4E42-1450-E58C-BB0ECBA8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648C525-E7B6-6238-379C-2DB96181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232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D620D3-A3F7-0B15-3124-9A044F12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5C09D5D-8D7C-5065-D546-AE9FCF18B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6FA96A-5DA9-AF0B-CC9B-4447AF4DA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3A40E77-41A8-F4B6-C8DE-CB555524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2B6055D-3309-98C3-A816-672EECDF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D77C1F8-42D7-5BF7-377E-1B57BB14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255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4486CC-40AB-A2EC-3BD4-A833AB6DA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8AD3BEB-0045-D767-F085-A282B85CBB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41DC54A-868C-DC4C-2DD0-D36B36E06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B88E63A-F577-110C-4A0F-3467C65C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16B2016-5370-81BD-46E2-51C371B50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D093B29-0CD6-AE59-8968-BC997DE4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7877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C6D2F63-8155-AAB9-E655-ED2B46D6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E53568B-7982-49A2-917E-71C9109F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A53AEE-6BD3-5E95-586B-F59F81CB1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193E7-4F51-4DFF-8818-54EDE4F76770}" type="datetimeFigureOut">
              <a:rPr lang="tr-TR" smtClean="0"/>
              <a:t>21.03.2024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C8D99EC-6F09-CD6C-F9B8-ED290D1D6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63BA640-5A66-84ED-49DB-4FE5363C0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F0203-9C5D-40B1-A495-8E25EEF23D4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16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7labs.com/blog/neural-networks-activation-funct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4/activation-functions-and-their-derivatives-a-quick-complete-gui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lyticsvidhya.com/blog/2021/04/activation-functions-and-their-derivatives-a-quick-complete-gui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talflux.com/overfitting-underfitting-concepts-interview-question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ir kitabın üstündeki kayan rakamlar ve harfler">
            <a:extLst>
              <a:ext uri="{FF2B5EF4-FFF2-40B4-BE49-F238E27FC236}">
                <a16:creationId xmlns:a16="http://schemas.microsoft.com/office/drawing/2014/main" id="{64FF5D6E-C809-816E-D184-03DBEB8E2A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A07A0CC-B801-C756-9099-B1E0131CF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955576"/>
            <a:ext cx="10058400" cy="944751"/>
          </a:xfr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>
                <a:solidFill>
                  <a:srgbClr val="FFFFFF"/>
                </a:solidFill>
              </a:rPr>
              <a:t>Derin Öğrenme - 3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7FF8DB4-BB30-BE6D-038F-EC0BB03E5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Dr. Öğr. Üyesi M. Hakan BOZKURT</a:t>
            </a:r>
          </a:p>
        </p:txBody>
      </p:sp>
    </p:spTree>
    <p:extLst>
      <p:ext uri="{BB962C8B-B14F-4D97-AF65-F5344CB8AC3E}">
        <p14:creationId xmlns:p14="http://schemas.microsoft.com/office/powerpoint/2010/main" val="298820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4A4F9B-5136-C045-3986-FAED4D57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Optimizasyon Teknikleri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5E1559F-6732-AF69-2387-9C3EE11EC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/>
              <a:t>Momentum: </a:t>
            </a:r>
            <a:r>
              <a:rPr lang="tr-TR" err="1"/>
              <a:t>Gradient</a:t>
            </a:r>
            <a:r>
              <a:rPr lang="tr-TR"/>
              <a:t> hesaplama işlemi sırasında, önceki iterasyonların </a:t>
            </a:r>
            <a:r>
              <a:rPr lang="tr-TR" err="1"/>
              <a:t>gradientlerinin</a:t>
            </a:r>
            <a:r>
              <a:rPr lang="tr-TR"/>
              <a:t> de kullanılmasıyla daha hızlı bir optimizasyon sağlar.</a:t>
            </a:r>
          </a:p>
          <a:p>
            <a:r>
              <a:rPr lang="tr-TR" err="1"/>
              <a:t>AdaGrad</a:t>
            </a:r>
            <a:r>
              <a:rPr lang="tr-TR"/>
              <a:t>: Öğrenme oranını adaptif bir şekilde değiştirir. Daha az güncellenen parametrelerin öğrenme oranı artarken, daha sık güncellenenlerin öğrenme oranı azalır.</a:t>
            </a:r>
          </a:p>
          <a:p>
            <a:r>
              <a:rPr lang="tr-TR" err="1"/>
              <a:t>RMSprop</a:t>
            </a:r>
            <a:r>
              <a:rPr lang="tr-TR"/>
              <a:t>: </a:t>
            </a:r>
            <a:r>
              <a:rPr lang="tr-TR" err="1"/>
              <a:t>AdaGrad'dan</a:t>
            </a:r>
            <a:r>
              <a:rPr lang="tr-TR"/>
              <a:t> farklı olarak, öğrenme oranı için momentum eklenir.</a:t>
            </a:r>
          </a:p>
          <a:p>
            <a:r>
              <a:rPr lang="tr-TR"/>
              <a:t>Adam: Hem momentum hem de </a:t>
            </a:r>
            <a:r>
              <a:rPr lang="tr-TR" err="1"/>
              <a:t>RMSprop</a:t>
            </a:r>
            <a:r>
              <a:rPr lang="tr-TR"/>
              <a:t> tekniklerini birleştirir.</a:t>
            </a:r>
          </a:p>
          <a:p>
            <a:r>
              <a:rPr lang="tr-TR" err="1"/>
              <a:t>AdaMax</a:t>
            </a:r>
            <a:r>
              <a:rPr lang="tr-TR"/>
              <a:t>: Adam yöntemine benzer, ancak maksimum yerine </a:t>
            </a:r>
            <a:r>
              <a:rPr lang="tr-TR" err="1"/>
              <a:t>infinity</a:t>
            </a:r>
            <a:r>
              <a:rPr lang="tr-TR"/>
              <a:t> norm kullanır.</a:t>
            </a:r>
          </a:p>
          <a:p>
            <a:r>
              <a:rPr lang="tr-TR" err="1"/>
              <a:t>Nadam</a:t>
            </a:r>
            <a:r>
              <a:rPr lang="tr-TR"/>
              <a:t>: </a:t>
            </a:r>
            <a:r>
              <a:rPr lang="tr-TR" err="1"/>
              <a:t>Nesterov</a:t>
            </a:r>
            <a:r>
              <a:rPr lang="tr-TR"/>
              <a:t> yöntemini kullanarak Adam yöntemini iyileştirir.</a:t>
            </a:r>
          </a:p>
          <a:p>
            <a:r>
              <a:rPr lang="tr-TR"/>
              <a:t>Stokastik gradyan inişi (SGD): </a:t>
            </a:r>
            <a:r>
              <a:rPr lang="tr-TR" err="1"/>
              <a:t>Gradient</a:t>
            </a:r>
            <a:r>
              <a:rPr lang="tr-TR"/>
              <a:t> hesaplama işlemi sırasında, tüm veri kümesi yerine küçük </a:t>
            </a:r>
            <a:r>
              <a:rPr lang="tr-TR" err="1"/>
              <a:t>batch'ler</a:t>
            </a:r>
            <a:r>
              <a:rPr lang="tr-TR"/>
              <a:t> kullanılır.</a:t>
            </a:r>
          </a:p>
        </p:txBody>
      </p:sp>
    </p:spTree>
    <p:extLst>
      <p:ext uri="{BB962C8B-B14F-4D97-AF65-F5344CB8AC3E}">
        <p14:creationId xmlns:p14="http://schemas.microsoft.com/office/powerpoint/2010/main" val="18728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57EA94A-A35D-C724-F310-85B91333D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53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Aktivasyon Fonksiyonları</a:t>
            </a:r>
          </a:p>
        </p:txBody>
      </p:sp>
      <p:pic>
        <p:nvPicPr>
          <p:cNvPr id="6" name="İçerik Yer Tutucusu 5" descr="diyagram içeren bir resim&#10;&#10;Açıklama otomatik olarak oluşturuldu">
            <a:extLst>
              <a:ext uri="{FF2B5EF4-FFF2-40B4-BE49-F238E27FC236}">
                <a16:creationId xmlns:a16="http://schemas.microsoft.com/office/drawing/2014/main" id="{7A7B2EF9-A312-DBAE-4CB6-94FB900C1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r="5531"/>
          <a:stretch/>
        </p:blipFill>
        <p:spPr>
          <a:xfrm>
            <a:off x="193305" y="2384667"/>
            <a:ext cx="5803323" cy="3890357"/>
          </a:xfrm>
          <a:prstGeom prst="rect">
            <a:avLst/>
          </a:prstGeom>
        </p:spPr>
      </p:pic>
      <p:pic>
        <p:nvPicPr>
          <p:cNvPr id="8" name="Resim 7" descr="diyagram içeren bir resim&#10;&#10;Açıklama otomatik olarak oluşturuldu">
            <a:extLst>
              <a:ext uri="{FF2B5EF4-FFF2-40B4-BE49-F238E27FC236}">
                <a16:creationId xmlns:a16="http://schemas.microsoft.com/office/drawing/2014/main" id="{8B73317E-F20E-1F22-0351-5EDDE0832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r="11882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5574B4B7-E429-165E-B57A-376E9D051B5E}"/>
              </a:ext>
            </a:extLst>
          </p:cNvPr>
          <p:cNvSpPr txBox="1"/>
          <p:nvPr/>
        </p:nvSpPr>
        <p:spPr>
          <a:xfrm>
            <a:off x="2994613" y="6440903"/>
            <a:ext cx="6096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>
                <a:hlinkClick r:id="rId4"/>
              </a:rPr>
              <a:t>Kaynak: </a:t>
            </a:r>
            <a:r>
              <a:rPr lang="en-US" sz="1200">
                <a:hlinkClick r:id="rId4"/>
              </a:rPr>
              <a:t>Activation Functions in Neural Networks [12 Types &amp; Use Cases] (v7labs.com)</a:t>
            </a:r>
            <a:endParaRPr lang="tr-TR" sz="120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99C14DE-BC1D-EB52-F3EA-89C78297A1F7}"/>
              </a:ext>
            </a:extLst>
          </p:cNvPr>
          <p:cNvSpPr txBox="1"/>
          <p:nvPr/>
        </p:nvSpPr>
        <p:spPr>
          <a:xfrm>
            <a:off x="4246059" y="1786401"/>
            <a:ext cx="431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err="1">
                <a:solidFill>
                  <a:srgbClr val="080A13"/>
                </a:solidFill>
                <a:effectLst/>
                <a:latin typeface="Inter"/>
              </a:rPr>
              <a:t>Nonlineerlik</a:t>
            </a:r>
            <a:r>
              <a:rPr lang="tr-TR" b="0" i="0">
                <a:solidFill>
                  <a:srgbClr val="080A13"/>
                </a:solidFill>
                <a:effectLst/>
                <a:latin typeface="Inter"/>
              </a:rPr>
              <a:t> (doğrusal </a:t>
            </a:r>
            <a:r>
              <a:rPr lang="tr-TR" b="0" i="0" err="1">
                <a:solidFill>
                  <a:srgbClr val="080A13"/>
                </a:solidFill>
                <a:effectLst/>
                <a:latin typeface="Inter"/>
              </a:rPr>
              <a:t>olmayanlık</a:t>
            </a:r>
            <a:r>
              <a:rPr lang="tr-TR" b="0" i="0">
                <a:solidFill>
                  <a:srgbClr val="080A13"/>
                </a:solidFill>
                <a:effectLst/>
                <a:latin typeface="Inter"/>
              </a:rPr>
              <a:t>) eklemek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227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9F9D4CC-CC91-D31E-7AD3-27CB69E0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Aktivasyon Fonksiyonları ve Türevleri</a:t>
            </a:r>
          </a:p>
        </p:txBody>
      </p:sp>
      <p:pic>
        <p:nvPicPr>
          <p:cNvPr id="2050" name="Picture 2" descr="Activation Functions and their Derivatives">
            <a:extLst>
              <a:ext uri="{FF2B5EF4-FFF2-40B4-BE49-F238E27FC236}">
                <a16:creationId xmlns:a16="http://schemas.microsoft.com/office/drawing/2014/main" id="{D31A7D06-A6DF-94AE-6838-89E1147146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9968" y="643466"/>
            <a:ext cx="5095396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2B20F36-E170-9FF5-488C-D89197708A23}"/>
              </a:ext>
            </a:extLst>
          </p:cNvPr>
          <p:cNvSpPr txBox="1"/>
          <p:nvPr/>
        </p:nvSpPr>
        <p:spPr>
          <a:xfrm>
            <a:off x="388048" y="6328453"/>
            <a:ext cx="60973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>
                <a:hlinkClick r:id="rId3"/>
              </a:rPr>
              <a:t>Kaynak: </a:t>
            </a:r>
            <a:r>
              <a:rPr lang="en-US" sz="1200">
                <a:hlinkClick r:id="rId3"/>
              </a:rPr>
              <a:t>Activation Functions | What are Activation Functions (analyticsvidhya.com)</a:t>
            </a:r>
            <a:endParaRPr lang="tr-TR" sz="1200"/>
          </a:p>
        </p:txBody>
      </p:sp>
    </p:spTree>
    <p:extLst>
      <p:ext uri="{BB962C8B-B14F-4D97-AF65-F5344CB8AC3E}">
        <p14:creationId xmlns:p14="http://schemas.microsoft.com/office/powerpoint/2010/main" val="345961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CC6848-55E1-A46A-B9D2-4AD32ED0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Aktivasyon fonksiyonlarındaki sorunlar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393119-F022-83FB-D477-5D15A32A5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Sigmoid ve </a:t>
            </a:r>
            <a:r>
              <a:rPr lang="tr-TR" err="1"/>
              <a:t>Tanh</a:t>
            </a:r>
            <a:r>
              <a:rPr lang="tr-TR"/>
              <a:t> –&gt; </a:t>
            </a:r>
            <a:r>
              <a:rPr lang="tr-TR" err="1"/>
              <a:t>Vanishing</a:t>
            </a:r>
            <a:r>
              <a:rPr lang="tr-TR"/>
              <a:t> </a:t>
            </a:r>
            <a:r>
              <a:rPr lang="tr-TR" err="1"/>
              <a:t>Gradient</a:t>
            </a:r>
            <a:r>
              <a:rPr lang="tr-TR"/>
              <a:t> -&gt; Kaybolan Gradyan</a:t>
            </a:r>
          </a:p>
          <a:p>
            <a:r>
              <a:rPr lang="tr-TR" err="1"/>
              <a:t>ReLU</a:t>
            </a:r>
            <a:r>
              <a:rPr lang="tr-TR"/>
              <a:t> -&gt; </a:t>
            </a:r>
            <a:r>
              <a:rPr lang="tr-TR" err="1"/>
              <a:t>Dying</a:t>
            </a:r>
            <a:r>
              <a:rPr lang="tr-TR"/>
              <a:t> </a:t>
            </a:r>
            <a:r>
              <a:rPr lang="tr-TR" err="1"/>
              <a:t>ReLU</a:t>
            </a:r>
            <a:r>
              <a:rPr lang="tr-TR"/>
              <a:t> -&gt; Ölen </a:t>
            </a:r>
            <a:r>
              <a:rPr lang="tr-TR" err="1"/>
              <a:t>ReLU</a:t>
            </a:r>
            <a:endParaRPr lang="tr-TR"/>
          </a:p>
        </p:txBody>
      </p:sp>
      <p:pic>
        <p:nvPicPr>
          <p:cNvPr id="3074" name="Picture 2" descr="Sigmoid Activation Function">
            <a:extLst>
              <a:ext uri="{FF2B5EF4-FFF2-40B4-BE49-F238E27FC236}">
                <a16:creationId xmlns:a16="http://schemas.microsoft.com/office/drawing/2014/main" id="{BE407EA8-9367-6C76-2DEA-126C1578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535" y="3132854"/>
            <a:ext cx="4302963" cy="252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anh">
            <a:extLst>
              <a:ext uri="{FF2B5EF4-FFF2-40B4-BE49-F238E27FC236}">
                <a16:creationId xmlns:a16="http://schemas.microsoft.com/office/drawing/2014/main" id="{4A56804F-8EE2-D96B-1652-F7EBDD004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71454"/>
            <a:ext cx="4128252" cy="22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22D885B-8D79-4A12-38E0-0BB7660CF58B}"/>
              </a:ext>
            </a:extLst>
          </p:cNvPr>
          <p:cNvSpPr txBox="1"/>
          <p:nvPr/>
        </p:nvSpPr>
        <p:spPr>
          <a:xfrm>
            <a:off x="2853383" y="6383608"/>
            <a:ext cx="6096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>
                <a:hlinkClick r:id="rId4"/>
              </a:rPr>
              <a:t>Kaynak: </a:t>
            </a:r>
            <a:r>
              <a:rPr lang="en-US" sz="1200">
                <a:hlinkClick r:id="rId4"/>
              </a:rPr>
              <a:t>Activation Functions | What are Activation Functions (analyticsvidhya.com)</a:t>
            </a:r>
            <a:endParaRPr lang="tr-TR" sz="1200"/>
          </a:p>
        </p:txBody>
      </p:sp>
    </p:spTree>
    <p:extLst>
      <p:ext uri="{BB962C8B-B14F-4D97-AF65-F5344CB8AC3E}">
        <p14:creationId xmlns:p14="http://schemas.microsoft.com/office/powerpoint/2010/main" val="161851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5" name="Freeform: Shape 410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7" name="Freeform: Shape 410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2A9075A-3350-7208-1248-896F93E0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Softmax</a:t>
            </a: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38A23A-EEA3-D187-1C32-15435CE6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tr-TR" sz="1700"/>
              <a:t>Genellikle çıkış katmanı</a:t>
            </a:r>
          </a:p>
          <a:p>
            <a:r>
              <a:rPr lang="tr-TR" sz="1700"/>
              <a:t>Olasılık dağılımı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90BB52-4B6A-BE2A-9F7A-4C7529F1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696875"/>
            <a:ext cx="6922008" cy="356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afik 5">
            <a:extLst>
              <a:ext uri="{FF2B5EF4-FFF2-40B4-BE49-F238E27FC236}">
                <a16:creationId xmlns:a16="http://schemas.microsoft.com/office/drawing/2014/main" id="{29602C2D-27D8-6668-651E-3DDB577F3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850653"/>
              </p:ext>
            </p:extLst>
          </p:nvPr>
        </p:nvGraphicFramePr>
        <p:xfrm>
          <a:off x="218276" y="3887914"/>
          <a:ext cx="4105951" cy="1834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7330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6D8593-17C7-D854-9995-92E7ED30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Ödev</a:t>
            </a:r>
            <a:r>
              <a:rPr lang="en-US"/>
              <a:t>	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E5B152-D9F2-5E6F-41D3-C11D2A08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Aynı</a:t>
            </a:r>
            <a:r>
              <a:rPr lang="en-US"/>
              <a:t> problem/</a:t>
            </a:r>
            <a:r>
              <a:rPr lang="en-US" err="1"/>
              <a:t>ağ</a:t>
            </a:r>
            <a:r>
              <a:rPr lang="en-US"/>
              <a:t> </a:t>
            </a:r>
            <a:r>
              <a:rPr lang="en-US" err="1"/>
              <a:t>üzerinde</a:t>
            </a:r>
            <a:r>
              <a:rPr lang="en-US"/>
              <a:t> </a:t>
            </a:r>
            <a:r>
              <a:rPr lang="en-US" err="1"/>
              <a:t>farklı</a:t>
            </a:r>
            <a:r>
              <a:rPr lang="en-US"/>
              <a:t> </a:t>
            </a:r>
            <a:r>
              <a:rPr lang="en-US" err="1"/>
              <a:t>aktivasyon</a:t>
            </a:r>
            <a:r>
              <a:rPr lang="en-US"/>
              <a:t> </a:t>
            </a:r>
            <a:r>
              <a:rPr lang="en-US" err="1"/>
              <a:t>fonksiyonlarını</a:t>
            </a:r>
            <a:r>
              <a:rPr lang="en-US"/>
              <a:t> test </a:t>
            </a:r>
            <a:r>
              <a:rPr lang="en-US" err="1"/>
              <a:t>edip</a:t>
            </a:r>
            <a:r>
              <a:rPr lang="en-US"/>
              <a:t> </a:t>
            </a:r>
            <a:r>
              <a:rPr lang="en-US" err="1"/>
              <a:t>sonuçları</a:t>
            </a:r>
            <a:r>
              <a:rPr lang="en-US"/>
              <a:t> </a:t>
            </a:r>
            <a:r>
              <a:rPr lang="en-US" err="1"/>
              <a:t>gözlemleyin</a:t>
            </a:r>
            <a:r>
              <a:rPr lang="en-US"/>
              <a:t>.</a:t>
            </a:r>
          </a:p>
          <a:p>
            <a:r>
              <a:rPr lang="en-US" err="1"/>
              <a:t>Hangisi</a:t>
            </a:r>
            <a:r>
              <a:rPr lang="en-US"/>
              <a:t> </a:t>
            </a:r>
            <a:r>
              <a:rPr lang="en-US" err="1"/>
              <a:t>daha</a:t>
            </a:r>
            <a:r>
              <a:rPr lang="en-US"/>
              <a:t> </a:t>
            </a:r>
            <a:r>
              <a:rPr lang="en-US" err="1"/>
              <a:t>çabuk</a:t>
            </a:r>
            <a:r>
              <a:rPr lang="en-US"/>
              <a:t> </a:t>
            </a:r>
            <a:r>
              <a:rPr lang="en-US" err="1"/>
              <a:t>yakınsadı</a:t>
            </a:r>
            <a:r>
              <a:rPr lang="en-US"/>
              <a:t>, </a:t>
            </a:r>
            <a:r>
              <a:rPr lang="en-US" err="1"/>
              <a:t>hangisi</a:t>
            </a:r>
            <a:r>
              <a:rPr lang="en-US"/>
              <a:t> </a:t>
            </a:r>
            <a:r>
              <a:rPr lang="en-US" err="1"/>
              <a:t>geç</a:t>
            </a:r>
            <a:r>
              <a:rPr lang="en-US"/>
              <a:t> </a:t>
            </a:r>
            <a:r>
              <a:rPr lang="en-US" err="1"/>
              <a:t>yakınsadı</a:t>
            </a:r>
            <a:endParaRPr lang="en-US"/>
          </a:p>
          <a:p>
            <a:r>
              <a:rPr lang="en-US" err="1"/>
              <a:t>Hangisi</a:t>
            </a:r>
            <a:r>
              <a:rPr lang="en-US"/>
              <a:t> zaman </a:t>
            </a:r>
            <a:r>
              <a:rPr lang="en-US" err="1"/>
              <a:t>bakımından</a:t>
            </a:r>
            <a:r>
              <a:rPr lang="en-US"/>
              <a:t> </a:t>
            </a:r>
            <a:r>
              <a:rPr lang="en-US" err="1"/>
              <a:t>daha</a:t>
            </a:r>
            <a:r>
              <a:rPr lang="en-US"/>
              <a:t> </a:t>
            </a:r>
            <a:r>
              <a:rPr lang="en-US" err="1"/>
              <a:t>uzun</a:t>
            </a:r>
            <a:r>
              <a:rPr lang="en-US"/>
              <a:t> </a:t>
            </a:r>
            <a:r>
              <a:rPr lang="en-US" err="1"/>
              <a:t>sürdü</a:t>
            </a:r>
            <a:endParaRPr lang="en-US"/>
          </a:p>
          <a:p>
            <a:r>
              <a:rPr lang="en-US" err="1"/>
              <a:t>Hangisi</a:t>
            </a:r>
            <a:r>
              <a:rPr lang="en-US"/>
              <a:t> </a:t>
            </a:r>
            <a:r>
              <a:rPr lang="en-US" err="1"/>
              <a:t>ile</a:t>
            </a:r>
            <a:r>
              <a:rPr lang="en-US"/>
              <a:t> </a:t>
            </a:r>
            <a:r>
              <a:rPr lang="en-US" err="1"/>
              <a:t>elde</a:t>
            </a:r>
            <a:r>
              <a:rPr lang="en-US"/>
              <a:t> </a:t>
            </a:r>
            <a:r>
              <a:rPr lang="en-US" err="1"/>
              <a:t>edilen</a:t>
            </a:r>
            <a:r>
              <a:rPr lang="en-US"/>
              <a:t> </a:t>
            </a:r>
            <a:r>
              <a:rPr lang="en-US" err="1"/>
              <a:t>sonuç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iyi </a:t>
            </a:r>
            <a:r>
              <a:rPr lang="en-US" err="1"/>
              <a:t>çıktı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4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42F92BD-FC17-C5CA-9669-1968CA86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tr-TR" sz="2800">
                <a:solidFill>
                  <a:srgbClr val="FFFFFF"/>
                </a:solidFill>
              </a:rPr>
              <a:t>Hiperparametreler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5697D21B-EE94-FAE1-9BD6-7BA197724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777322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98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F91752-EA8B-89B0-AF4A-5025B3F1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/>
              <a:t>Loss</a:t>
            </a:r>
            <a:r>
              <a:rPr lang="tr-TR"/>
              <a:t> Fonksiyonları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014863-1EEF-35E4-611C-C1CB85D1B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err="1"/>
              <a:t>Mean</a:t>
            </a:r>
            <a:r>
              <a:rPr lang="tr-TR"/>
              <a:t> </a:t>
            </a:r>
            <a:r>
              <a:rPr lang="tr-TR" err="1"/>
              <a:t>Squared</a:t>
            </a:r>
            <a:r>
              <a:rPr lang="tr-TR"/>
              <a:t> </a:t>
            </a:r>
            <a:r>
              <a:rPr lang="tr-TR" err="1"/>
              <a:t>Error</a:t>
            </a:r>
            <a:r>
              <a:rPr lang="tr-TR"/>
              <a:t> (MSE) </a:t>
            </a:r>
          </a:p>
          <a:p>
            <a:r>
              <a:rPr lang="tr-TR" err="1"/>
              <a:t>Binary</a:t>
            </a:r>
            <a:r>
              <a:rPr lang="tr-TR"/>
              <a:t> Cross-</a:t>
            </a:r>
            <a:r>
              <a:rPr lang="tr-TR" err="1"/>
              <a:t>Entropy</a:t>
            </a:r>
            <a:endParaRPr lang="tr-TR"/>
          </a:p>
          <a:p>
            <a:r>
              <a:rPr lang="tr-TR" err="1"/>
              <a:t>Categorical</a:t>
            </a:r>
            <a:r>
              <a:rPr lang="tr-TR"/>
              <a:t> Cross-</a:t>
            </a:r>
            <a:r>
              <a:rPr lang="tr-TR" err="1"/>
              <a:t>Entropy</a:t>
            </a:r>
            <a:r>
              <a:rPr lang="tr-TR"/>
              <a:t> </a:t>
            </a:r>
            <a:r>
              <a:rPr lang="tr-TR" err="1"/>
              <a:t>Loss</a:t>
            </a:r>
            <a:r>
              <a:rPr lang="tr-T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392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Overfitting &amp; Underfitting in Machine Learning - Data Analytics">
            <a:extLst>
              <a:ext uri="{FF2B5EF4-FFF2-40B4-BE49-F238E27FC236}">
                <a16:creationId xmlns:a16="http://schemas.microsoft.com/office/drawing/2014/main" id="{7F785929-FBBF-19FB-37F0-EC645AF1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780" y="3105584"/>
            <a:ext cx="4541405" cy="262266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Arc 513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80FF474-B3E3-6261-0B36-BD988731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tr-TR"/>
              <a:t>Aşırı Öğrenme – Eksik Öğrenme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5A66E4-C343-C669-7F06-44E2A033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tr-TR" err="1"/>
              <a:t>Overfitting</a:t>
            </a:r>
            <a:endParaRPr lang="tr-TR"/>
          </a:p>
          <a:p>
            <a:r>
              <a:rPr lang="tr-TR" err="1"/>
              <a:t>Underfitting</a:t>
            </a:r>
            <a:endParaRPr lang="tr-TR"/>
          </a:p>
          <a:p>
            <a:endParaRPr lang="tr-TR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E0235BD-D6C6-2CB8-476D-C4892ACF1D9C}"/>
              </a:ext>
            </a:extLst>
          </p:cNvPr>
          <p:cNvSpPr txBox="1"/>
          <p:nvPr/>
        </p:nvSpPr>
        <p:spPr>
          <a:xfrm>
            <a:off x="3550102" y="6217850"/>
            <a:ext cx="60973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>
                <a:hlinkClick r:id="rId3"/>
              </a:rPr>
              <a:t>Kaynak: </a:t>
            </a:r>
            <a:r>
              <a:rPr lang="en-US" sz="1200">
                <a:hlinkClick r:id="rId3"/>
              </a:rPr>
              <a:t>Overfitting &amp; Underfitting in Machine Learning - Data Analytics (vitalflux.com)</a:t>
            </a:r>
            <a:endParaRPr lang="tr-TR" sz="12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20370F-3E7D-3842-D10B-9A997F0E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67" y="1403430"/>
            <a:ext cx="5927290" cy="326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240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308</Words>
  <Application>Microsoft Office PowerPoint</Application>
  <PresentationFormat>Geniş ekran</PresentationFormat>
  <Paragraphs>42</Paragraphs>
  <Slides>10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Inter</vt:lpstr>
      <vt:lpstr>Office Teması</vt:lpstr>
      <vt:lpstr>Derin Öğrenme - 3</vt:lpstr>
      <vt:lpstr>Aktivasyon Fonksiyonları</vt:lpstr>
      <vt:lpstr>Aktivasyon Fonksiyonları ve Türevleri</vt:lpstr>
      <vt:lpstr>Aktivasyon fonksiyonlarındaki sorunlar</vt:lpstr>
      <vt:lpstr>Softmax</vt:lpstr>
      <vt:lpstr>Ödev </vt:lpstr>
      <vt:lpstr>Hiperparametreler</vt:lpstr>
      <vt:lpstr>Loss Fonksiyonları</vt:lpstr>
      <vt:lpstr>Aşırı Öğrenme – Eksik Öğrenme</vt:lpstr>
      <vt:lpstr>Optimizasyon Teknikleri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Derin Öğrenme - 3</dc:title>
  <dc:creator>Hakan Bozkurt</dc:creator>
  <cp:lastModifiedBy>Hakan Bozkurt</cp:lastModifiedBy>
  <cp:revision>2</cp:revision>
  <dcterms:created xsi:type="dcterms:W3CDTF">2023-03-17T05:15:51Z</dcterms:created>
  <dcterms:modified xsi:type="dcterms:W3CDTF">2024-03-21T09:00:08Z</dcterms:modified>
</cp:coreProperties>
</file>